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1" r:id="rId3"/>
    <p:sldId id="281" r:id="rId4"/>
    <p:sldId id="282" r:id="rId5"/>
    <p:sldId id="263" r:id="rId6"/>
    <p:sldId id="264" r:id="rId7"/>
    <p:sldId id="267" r:id="rId8"/>
    <p:sldId id="280" r:id="rId9"/>
    <p:sldId id="269" r:id="rId10"/>
    <p:sldId id="270" r:id="rId11"/>
    <p:sldId id="276" r:id="rId12"/>
    <p:sldId id="283" r:id="rId13"/>
    <p:sldId id="272" r:id="rId14"/>
    <p:sldId id="274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15A7FD"/>
    <a:srgbClr val="3A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94" autoAdjust="0"/>
    <p:restoredTop sz="99419" autoAdjust="0"/>
  </p:normalViewPr>
  <p:slideViewPr>
    <p:cSldViewPr snapToGrid="0" snapToObjects="1">
      <p:cViewPr varScale="1">
        <p:scale>
          <a:sx n="91" d="100"/>
          <a:sy n="91" d="100"/>
        </p:scale>
        <p:origin x="-14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839B6-24ED-5042-A3D6-F7C07C2F9EF7}" type="datetimeFigureOut">
              <a:rPr lang="en-US" smtClean="0"/>
              <a:t>3/28/18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1C5F9-7396-C240-8DF8-B03743BB4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04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643CC-D31B-5344-AE0E-6F956B47BEA8}" type="datetimeFigureOut">
              <a:rPr lang="en-US" smtClean="0"/>
              <a:t>3/28/18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6C2B4-D275-7C44-9EC4-FD154115E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6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6C2B4-D275-7C44-9EC4-FD154115E5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97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me!!!!</a:t>
            </a:r>
          </a:p>
          <a:p>
            <a:r>
              <a:rPr lang="en-US" dirty="0" smtClean="0"/>
              <a:t>These are awesome.</a:t>
            </a:r>
          </a:p>
          <a:p>
            <a:r>
              <a:rPr lang="en-US" dirty="0" smtClean="0"/>
              <a:t>Make bigger (integrated for 2 </a:t>
            </a:r>
            <a:r>
              <a:rPr lang="en-US" dirty="0" err="1" smtClean="0"/>
              <a:t>hrs</a:t>
            </a:r>
            <a:r>
              <a:rPr lang="en-US" dirty="0" smtClean="0"/>
              <a:t> per source</a:t>
            </a:r>
            <a:r>
              <a:rPr lang="en-US" baseline="0" dirty="0" smtClean="0"/>
              <a:t> on 103 sources. How many hours?)</a:t>
            </a:r>
          </a:p>
          <a:p>
            <a:r>
              <a:rPr lang="en-US" baseline="0" dirty="0" smtClean="0"/>
              <a:t>Go U of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6C2B4-D275-7C44-9EC4-FD154115E5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59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special</a:t>
            </a:r>
            <a:r>
              <a:rPr lang="en-US" baseline="0" dirty="0" smtClean="0"/>
              <a:t> b/c these clumps were selected from a blind survey- very good sample</a:t>
            </a:r>
          </a:p>
          <a:p>
            <a:r>
              <a:rPr lang="en-US" baseline="0" dirty="0" smtClean="0"/>
              <a:t>representative of whole galaxy</a:t>
            </a:r>
          </a:p>
          <a:p>
            <a:r>
              <a:rPr lang="en-US" baseline="0" dirty="0" smtClean="0"/>
              <a:t>6% either efficiency of forming stars is low OR all of them undergo formation, and </a:t>
            </a:r>
            <a:r>
              <a:rPr lang="en-US" baseline="0" dirty="0" err="1" smtClean="0"/>
              <a:t>infall</a:t>
            </a:r>
            <a:r>
              <a:rPr lang="en-US" baseline="0" dirty="0" smtClean="0"/>
              <a:t> stage is very quick</a:t>
            </a:r>
          </a:p>
          <a:p>
            <a:r>
              <a:rPr lang="en-US" baseline="0" dirty="0" err="1" smtClean="0"/>
              <a:t>nondetections</a:t>
            </a:r>
            <a:r>
              <a:rPr lang="en-US" baseline="0" dirty="0" smtClean="0"/>
              <a:t> have useful info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6C2B4-D275-7C44-9EC4-FD154115E5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6C2B4-D275-7C44-9EC4-FD154115E5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06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(5/4/16 17:24) -----</a:t>
            </a:r>
          </a:p>
          <a:p>
            <a:r>
              <a:rPr lang="en-US" dirty="0"/>
              <a:t>typical: 230 solar mass</a:t>
            </a:r>
          </a:p>
          <a:p>
            <a:r>
              <a:rPr lang="en-US" dirty="0"/>
              <a:t>            1 parsec</a:t>
            </a:r>
          </a:p>
          <a:p>
            <a:endParaRPr lang="en-US" dirty="0"/>
          </a:p>
          <a:p>
            <a:r>
              <a:rPr lang="en-US" dirty="0"/>
              <a:t>put arrows on </a:t>
            </a:r>
            <a:r>
              <a:rPr lang="en-US" dirty="0" err="1"/>
              <a:t>pestellar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6C2B4-D275-7C44-9EC4-FD154115E5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25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6C2B4-D275-7C44-9EC4-FD154115E5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25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6C2B4-D275-7C44-9EC4-FD154115E5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25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6C2B4-D275-7C44-9EC4-FD154115E5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88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Critical density</a:t>
            </a:r>
          </a:p>
          <a:p>
            <a:r>
              <a:rPr lang="en-US" smtClean="0"/>
              <a:t>----- Meeting Notes (5/4/16 17:24) -----</a:t>
            </a:r>
          </a:p>
          <a:p>
            <a:r>
              <a:rPr lang="en-US" smtClean="0"/>
              <a:t>UV background, dominate heating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6C2B4-D275-7C44-9EC4-FD154115E5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75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Assumptions: r increasing towards center</a:t>
            </a:r>
          </a:p>
          <a:p>
            <a:r>
              <a:rPr lang="en-US" dirty="0" smtClean="0"/>
              <a:t>temp increasing towards</a:t>
            </a:r>
            <a:r>
              <a:rPr lang="en-US" baseline="0" dirty="0" smtClean="0"/>
              <a:t> center</a:t>
            </a:r>
          </a:p>
          <a:p>
            <a:r>
              <a:rPr lang="en-US" baseline="0" dirty="0" smtClean="0"/>
              <a:t>optically thick</a:t>
            </a:r>
          </a:p>
          <a:p>
            <a:r>
              <a:rPr lang="en-US" baseline="0" dirty="0" smtClean="0"/>
              <a:t>T </a:t>
            </a:r>
            <a:r>
              <a:rPr lang="en-US" baseline="0" dirty="0" err="1" smtClean="0"/>
              <a:t>exitation</a:t>
            </a:r>
            <a:r>
              <a:rPr lang="en-US" baseline="0" dirty="0" smtClean="0"/>
              <a:t> temp sensitive to density and density is going up</a:t>
            </a:r>
          </a:p>
          <a:p>
            <a:r>
              <a:rPr lang="en-US" baseline="0" dirty="0" smtClean="0"/>
              <a:t>----- Meeting Notes (5/4/16 17:24) -----</a:t>
            </a:r>
          </a:p>
          <a:p>
            <a:r>
              <a:rPr lang="en-US" baseline="0" dirty="0" smtClean="0"/>
              <a:t>Explain the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6C2B4-D275-7C44-9EC4-FD154115E5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54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Assumptions: r increasing towards center</a:t>
            </a:r>
          </a:p>
          <a:p>
            <a:r>
              <a:rPr lang="en-US" dirty="0" smtClean="0"/>
              <a:t>temp increasing towards</a:t>
            </a:r>
            <a:r>
              <a:rPr lang="en-US" baseline="0" dirty="0" smtClean="0"/>
              <a:t> center</a:t>
            </a:r>
          </a:p>
          <a:p>
            <a:r>
              <a:rPr lang="en-US" baseline="0" dirty="0" smtClean="0"/>
              <a:t>optically thick</a:t>
            </a:r>
          </a:p>
          <a:p>
            <a:r>
              <a:rPr lang="en-US" baseline="0" dirty="0" smtClean="0"/>
              <a:t>T </a:t>
            </a:r>
            <a:r>
              <a:rPr lang="en-US" baseline="0" dirty="0" err="1" smtClean="0"/>
              <a:t>exitation</a:t>
            </a:r>
            <a:r>
              <a:rPr lang="en-US" baseline="0" dirty="0" smtClean="0"/>
              <a:t> temp sensitive to density and density is going up</a:t>
            </a:r>
          </a:p>
          <a:p>
            <a:r>
              <a:rPr lang="en-US" baseline="0" dirty="0" smtClean="0"/>
              <a:t>----- Meeting Notes (5/4/16 17:24) -----</a:t>
            </a:r>
          </a:p>
          <a:p>
            <a:r>
              <a:rPr lang="en-US" baseline="0" dirty="0" smtClean="0"/>
              <a:t>Explain the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6C2B4-D275-7C44-9EC4-FD154115E5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54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(5/4/16 17:24) -----</a:t>
            </a:r>
          </a:p>
          <a:p>
            <a:r>
              <a:rPr lang="en-US"/>
              <a:t>Equation not needed?</a:t>
            </a:r>
          </a:p>
          <a:p>
            <a:endParaRPr lang="en-US"/>
          </a:p>
          <a:p>
            <a:r>
              <a:rPr lang="en-US"/>
              <a:t>Why we use ammonia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6C2B4-D275-7C44-9EC4-FD154115E5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6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16980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3277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83662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6364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4259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12731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28944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6278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48290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9392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0401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3A134-F1C3-464B-BF47-54DC2DE08F52}" type="datetimeFigureOut">
              <a:rPr lang="en-US" smtClean="0"/>
              <a:t>3/28/18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71976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425" y="2841623"/>
            <a:ext cx="8077200" cy="2540001"/>
          </a:xfrm>
        </p:spPr>
        <p:txBody>
          <a:bodyPr>
            <a:normAutofit fontScale="55000" lnSpcReduction="20000"/>
          </a:bodyPr>
          <a:lstStyle/>
          <a:p>
            <a:r>
              <a:rPr lang="en-US" sz="4200" dirty="0" smtClean="0"/>
              <a:t>Jenny Calahan</a:t>
            </a:r>
          </a:p>
          <a:p>
            <a:r>
              <a:rPr lang="en-US" sz="4200" i="1" dirty="0" smtClean="0"/>
              <a:t>Steward Observatory</a:t>
            </a:r>
          </a:p>
          <a:p>
            <a:endParaRPr lang="en-US" sz="4200" i="1" dirty="0"/>
          </a:p>
          <a:p>
            <a:r>
              <a:rPr lang="en-US" sz="4200" dirty="0" smtClean="0"/>
              <a:t>Advisor: Dr. </a:t>
            </a:r>
            <a:r>
              <a:rPr lang="en-US" sz="4200" dirty="0" err="1" smtClean="0"/>
              <a:t>Yancy</a:t>
            </a:r>
            <a:r>
              <a:rPr lang="en-US" sz="4200" dirty="0" smtClean="0"/>
              <a:t> Shirley </a:t>
            </a:r>
          </a:p>
          <a:p>
            <a:r>
              <a:rPr lang="en-US" sz="4200" i="1" dirty="0" smtClean="0"/>
              <a:t>Steward Observatory</a:t>
            </a:r>
          </a:p>
          <a:p>
            <a:endParaRPr lang="en-US" sz="4200" i="1" dirty="0"/>
          </a:p>
          <a:p>
            <a:r>
              <a:rPr lang="en-US" sz="4200" dirty="0" smtClean="0"/>
              <a:t>Arizona Space Grant Symposium 2018 Tucson, AZ</a:t>
            </a:r>
          </a:p>
          <a:p>
            <a:endParaRPr lang="en-US" i="1" dirty="0"/>
          </a:p>
        </p:txBody>
      </p:sp>
      <p:pic>
        <p:nvPicPr>
          <p:cNvPr id="5" name="Picture 4" descr="Screen Shot 2016-03-23 at 3.32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24" y="6000750"/>
            <a:ext cx="3512580" cy="609036"/>
          </a:xfrm>
          <a:prstGeom prst="rect">
            <a:avLst/>
          </a:prstGeom>
        </p:spPr>
      </p:pic>
      <p:pic>
        <p:nvPicPr>
          <p:cNvPr id="11" name="Picture 5" descr="AZSGC_suns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164097" y="5413375"/>
            <a:ext cx="763324" cy="1309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creen Shot 2016-02-17 at 5.19.0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5" y="5540374"/>
            <a:ext cx="709612" cy="118268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8938" y="190500"/>
            <a:ext cx="8366125" cy="2270125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Searching for Inflow Towards Massive Starless Clump Candidates Identified in the </a:t>
            </a:r>
            <a:r>
              <a:rPr lang="en-US" dirty="0" err="1" smtClean="0">
                <a:solidFill>
                  <a:schemeClr val="tx1"/>
                </a:solidFill>
              </a:rPr>
              <a:t>Bolocam</a:t>
            </a:r>
            <a:r>
              <a:rPr lang="en-US" dirty="0" smtClean="0">
                <a:solidFill>
                  <a:schemeClr val="tx1"/>
                </a:solidFill>
              </a:rPr>
              <a:t> Galactic Plane Survey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7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3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Representing Asymmetry Numerically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5650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/>
              <a:t>δv</a:t>
            </a:r>
            <a:r>
              <a:rPr lang="en-US" sz="4800" dirty="0" smtClean="0"/>
              <a:t> </a:t>
            </a:r>
          </a:p>
          <a:p>
            <a:pPr algn="ctr"/>
            <a:r>
              <a:rPr lang="en-US" sz="2800" dirty="0" smtClean="0"/>
              <a:t>positive: red asymmetry             negative: blue asymmetry</a:t>
            </a:r>
          </a:p>
          <a:p>
            <a:pPr algn="ctr"/>
            <a:r>
              <a:rPr lang="en-US" sz="2800" dirty="0" smtClean="0"/>
              <a:t>near zero: </a:t>
            </a:r>
            <a:r>
              <a:rPr lang="en-US" sz="2800" dirty="0" smtClean="0"/>
              <a:t>Gaussian 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777874" y="2904171"/>
            <a:ext cx="7762876" cy="3747454"/>
            <a:chOff x="777874" y="2904171"/>
            <a:chExt cx="7762876" cy="3747454"/>
          </a:xfrm>
        </p:grpSpPr>
        <p:sp>
          <p:nvSpPr>
            <p:cNvPr id="4" name="Rectangle 3"/>
            <p:cNvSpPr/>
            <p:nvPr/>
          </p:nvSpPr>
          <p:spPr>
            <a:xfrm>
              <a:off x="777874" y="2904171"/>
              <a:ext cx="7762876" cy="37315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74" y="2920046"/>
              <a:ext cx="7572375" cy="3731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617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20988" y="167726"/>
            <a:ext cx="570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Best </a:t>
            </a:r>
            <a:r>
              <a:rPr lang="en-US" sz="3600" dirty="0" smtClean="0"/>
              <a:t>inflow </a:t>
            </a:r>
            <a:r>
              <a:rPr lang="en-US" sz="3600" dirty="0" smtClean="0"/>
              <a:t>candidates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647825" y="983334"/>
            <a:ext cx="5861050" cy="54619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817"/>
          <a:stretch/>
        </p:blipFill>
        <p:spPr>
          <a:xfrm>
            <a:off x="1622669" y="983334"/>
            <a:ext cx="5860887" cy="69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6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Candidates Follow-up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032250" cy="4032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296" y="1426831"/>
            <a:ext cx="5125704" cy="29499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44628" y="4422158"/>
            <a:ext cx="499937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Significantly high infall velocities, most objects will at least double in mass over their lifetime as a starless clump.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0974" y="5855315"/>
            <a:ext cx="5602052" cy="7078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Currently following up with ALMA and GBT, </a:t>
            </a:r>
          </a:p>
          <a:p>
            <a:pPr algn="ctr"/>
            <a:r>
              <a:rPr lang="en-US" sz="2000" dirty="0"/>
              <a:t>see Svoboda, Shirley et. al 2018 </a:t>
            </a:r>
          </a:p>
        </p:txBody>
      </p:sp>
    </p:spTree>
    <p:extLst>
      <p:ext uri="{BB962C8B-B14F-4D97-AF65-F5344CB8AC3E}">
        <p14:creationId xmlns:p14="http://schemas.microsoft.com/office/powerpoint/2010/main" val="3206742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dirty="0"/>
              <a:t>R</a:t>
            </a:r>
            <a:r>
              <a:rPr lang="en-US" sz="4800" dirty="0" smtClean="0"/>
              <a:t>esults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000" dirty="0"/>
              <a:t>Only 6% of our cores show a strong infall </a:t>
            </a:r>
            <a:r>
              <a:rPr lang="en-US" sz="4000" dirty="0" smtClean="0"/>
              <a:t>signature </a:t>
            </a:r>
            <a:r>
              <a:rPr lang="en-US" sz="4000" dirty="0" smtClean="0">
                <a:sym typeface="Wingdings"/>
              </a:rPr>
              <a:t> pretty rare</a:t>
            </a:r>
            <a:endParaRPr lang="en-US" sz="4000" dirty="0" smtClean="0"/>
          </a:p>
          <a:p>
            <a:endParaRPr lang="en-US" sz="4000" dirty="0"/>
          </a:p>
          <a:p>
            <a:r>
              <a:rPr lang="en-US" sz="4000" dirty="0" smtClean="0"/>
              <a:t>Does not seem to be a relationship between clump parameters and </a:t>
            </a:r>
            <a:r>
              <a:rPr lang="en-US" sz="4000" dirty="0" smtClean="0"/>
              <a:t>likelihood </a:t>
            </a:r>
            <a:r>
              <a:rPr lang="en-US" sz="4000" dirty="0" smtClean="0"/>
              <a:t>of infall</a:t>
            </a:r>
          </a:p>
          <a:p>
            <a:endParaRPr lang="en-US" sz="4000" dirty="0"/>
          </a:p>
          <a:p>
            <a:r>
              <a:rPr lang="en-US" sz="4000" dirty="0" smtClean="0"/>
              <a:t>Paper accepted by </a:t>
            </a:r>
            <a:r>
              <a:rPr lang="en-US" sz="4000" dirty="0" smtClean="0"/>
              <a:t>Astrophysical Journal: </a:t>
            </a:r>
            <a:r>
              <a:rPr lang="en-US" sz="4000" dirty="0" smtClean="0"/>
              <a:t>Calahan et al. </a:t>
            </a:r>
            <a:r>
              <a:rPr lang="en-US" sz="4000" dirty="0" smtClean="0"/>
              <a:t>2018 </a:t>
            </a:r>
            <a:r>
              <a:rPr lang="en-US" sz="4000" dirty="0" smtClean="0">
                <a:sym typeface="Wingdings"/>
              </a:rPr>
              <a:t> </a:t>
            </a:r>
            <a:endParaRPr lang="en-US" sz="4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-1060578" y="18981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863" y="33444"/>
            <a:ext cx="7487982" cy="536327"/>
          </a:xfrm>
        </p:spPr>
        <p:txBody>
          <a:bodyPr>
            <a:noAutofit/>
          </a:bodyPr>
          <a:lstStyle/>
          <a:p>
            <a:r>
              <a:rPr lang="en-US" sz="3600" dirty="0" smtClean="0"/>
              <a:t>Thanks to Astronomy Club!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23720"/>
            <a:ext cx="2275709" cy="3034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952" y="651322"/>
            <a:ext cx="3217047" cy="3172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1322"/>
            <a:ext cx="3172398" cy="3172398"/>
          </a:xfrm>
          <a:prstGeom prst="rect">
            <a:avLst/>
          </a:prstGeom>
        </p:spPr>
      </p:pic>
      <p:pic>
        <p:nvPicPr>
          <p:cNvPr id="9" name="Picture 8" descr="Screen Shot 2016-03-28 at 11.08.5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07" y="3823721"/>
            <a:ext cx="2278043" cy="3034279"/>
          </a:xfrm>
          <a:prstGeom prst="rect">
            <a:avLst/>
          </a:prstGeom>
        </p:spPr>
      </p:pic>
      <p:pic>
        <p:nvPicPr>
          <p:cNvPr id="10" name="Picture 9" descr="Screen Shot 2016-03-28 at 11.09.1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44" y="3823720"/>
            <a:ext cx="2326983" cy="3093067"/>
          </a:xfrm>
          <a:prstGeom prst="rect">
            <a:avLst/>
          </a:prstGeom>
        </p:spPr>
      </p:pic>
      <p:pic>
        <p:nvPicPr>
          <p:cNvPr id="11" name="Picture 10" descr="Screen Shot 2016-03-28 at 11.08.3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78" y="3823720"/>
            <a:ext cx="2317421" cy="3093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3800" y="651322"/>
            <a:ext cx="3172398" cy="31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thanks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NASA Space Grant </a:t>
            </a:r>
          </a:p>
          <a:p>
            <a:r>
              <a:rPr lang="en-US" dirty="0" smtClean="0"/>
              <a:t>Brian Svoboda </a:t>
            </a:r>
          </a:p>
          <a:p>
            <a:pPr lvl="1"/>
            <a:r>
              <a:rPr lang="en-US" i="1" dirty="0" smtClean="0"/>
              <a:t>Graduate Student, Steward Observatory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Yancy</a:t>
            </a:r>
            <a:r>
              <a:rPr lang="en-US" dirty="0" smtClean="0"/>
              <a:t> Shirley </a:t>
            </a:r>
          </a:p>
          <a:p>
            <a:pPr lvl="1"/>
            <a:r>
              <a:rPr lang="en-US" i="1" dirty="0" smtClean="0"/>
              <a:t>Research Advisor and Astronomy club Faculty Advisor</a:t>
            </a:r>
          </a:p>
          <a:p>
            <a:endParaRPr lang="en-US" dirty="0"/>
          </a:p>
        </p:txBody>
      </p:sp>
      <p:pic>
        <p:nvPicPr>
          <p:cNvPr id="7" name="Picture 6" descr="Screen Shot 2016-03-23 at 3.32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24" y="6000750"/>
            <a:ext cx="3512580" cy="609036"/>
          </a:xfrm>
          <a:prstGeom prst="rect">
            <a:avLst/>
          </a:prstGeom>
        </p:spPr>
      </p:pic>
      <p:pic>
        <p:nvPicPr>
          <p:cNvPr id="8" name="Picture 5" descr="AZSGC_suns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164097" y="5413375"/>
            <a:ext cx="763324" cy="1309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6-02-17 at 5.19.0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5" y="5540374"/>
            <a:ext cx="709612" cy="11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6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reTypes-v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7105"/>
            <a:ext cx="9150938" cy="305425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88938" y="190500"/>
            <a:ext cx="8366125" cy="2270125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Searching for Inflow Towards </a:t>
            </a:r>
            <a:r>
              <a:rPr lang="en-US" b="1" dirty="0" smtClean="0">
                <a:solidFill>
                  <a:schemeClr val="tx1"/>
                </a:solidFill>
              </a:rPr>
              <a:t>Massive Starless Clump Candidates </a:t>
            </a:r>
            <a:r>
              <a:rPr lang="en-US" dirty="0" smtClean="0">
                <a:solidFill>
                  <a:schemeClr val="tx1"/>
                </a:solidFill>
              </a:rPr>
              <a:t>Identified in the </a:t>
            </a:r>
            <a:r>
              <a:rPr lang="en-US" dirty="0" err="1" smtClean="0">
                <a:solidFill>
                  <a:schemeClr val="tx1"/>
                </a:solidFill>
              </a:rPr>
              <a:t>Bolocam</a:t>
            </a:r>
            <a:r>
              <a:rPr lang="en-US" dirty="0" smtClean="0">
                <a:solidFill>
                  <a:schemeClr val="tx1"/>
                </a:solidFill>
              </a:rPr>
              <a:t> Galactic Plane Survey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26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reTypes-v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7105"/>
            <a:ext cx="9150938" cy="305425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1823509" y="3773272"/>
            <a:ext cx="211657" cy="32560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107130" y="4788518"/>
            <a:ext cx="201245" cy="30344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823510" y="4408196"/>
            <a:ext cx="211656" cy="14652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107130" y="4267554"/>
            <a:ext cx="272240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88938" y="190500"/>
            <a:ext cx="8366125" cy="2270125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Searching for</a:t>
            </a:r>
            <a:r>
              <a:rPr lang="en-US" b="1" dirty="0" smtClean="0">
                <a:solidFill>
                  <a:schemeClr val="tx1"/>
                </a:solidFill>
              </a:rPr>
              <a:t> Inflow </a:t>
            </a:r>
            <a:r>
              <a:rPr lang="en-US" dirty="0" smtClean="0">
                <a:solidFill>
                  <a:schemeClr val="tx1"/>
                </a:solidFill>
              </a:rPr>
              <a:t>Towards Massive Starless Clump Candidates Identified in the </a:t>
            </a:r>
            <a:r>
              <a:rPr lang="en-US" dirty="0" err="1" smtClean="0">
                <a:solidFill>
                  <a:schemeClr val="tx1"/>
                </a:solidFill>
              </a:rPr>
              <a:t>Bolocam</a:t>
            </a:r>
            <a:r>
              <a:rPr lang="en-US" dirty="0" smtClean="0">
                <a:solidFill>
                  <a:schemeClr val="tx1"/>
                </a:solidFill>
              </a:rPr>
              <a:t> Galactic Plane Survey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6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388938" y="190500"/>
            <a:ext cx="8366125" cy="2270125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Searching for Inflow Towards Massive Starless Clump Candidates Identified in the </a:t>
            </a:r>
            <a:r>
              <a:rPr lang="en-US" b="1" dirty="0" err="1" smtClean="0">
                <a:solidFill>
                  <a:schemeClr val="tx1"/>
                </a:solidFill>
              </a:rPr>
              <a:t>Bolocam</a:t>
            </a:r>
            <a:r>
              <a:rPr lang="en-US" b="1" dirty="0" smtClean="0">
                <a:solidFill>
                  <a:schemeClr val="tx1"/>
                </a:solidFill>
              </a:rPr>
              <a:t> Galactic Plane Survey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2460625"/>
            <a:ext cx="8207375" cy="41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9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303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What’s up with massive star formation?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8576"/>
            <a:ext cx="8464550" cy="32416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Time scale of formation</a:t>
            </a:r>
          </a:p>
          <a:p>
            <a:pPr marL="0" indent="0" algn="ctr">
              <a:buNone/>
            </a:pPr>
            <a:r>
              <a:rPr lang="en-US" sz="4000" dirty="0" smtClean="0"/>
              <a:t>Occurrence in galaxy</a:t>
            </a:r>
          </a:p>
          <a:p>
            <a:pPr marL="0" indent="0" algn="ctr">
              <a:buNone/>
            </a:pPr>
            <a:r>
              <a:rPr lang="en-US" sz="4000" dirty="0" smtClean="0"/>
              <a:t>Kinematics of the collapse</a:t>
            </a:r>
          </a:p>
          <a:p>
            <a:pPr marL="0" indent="0" algn="ctr">
              <a:buNone/>
            </a:pPr>
            <a:r>
              <a:rPr lang="en-US" sz="4000" dirty="0" smtClean="0"/>
              <a:t>Low mass </a:t>
            </a:r>
            <a:r>
              <a:rPr lang="en-US" sz="4000" dirty="0" smtClean="0">
                <a:sym typeface="Wingdings"/>
              </a:rPr>
              <a:t> High mass star formation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86546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3-16 at 9.56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7" y="290356"/>
            <a:ext cx="3606800" cy="3594100"/>
          </a:xfrm>
          <a:prstGeom prst="rect">
            <a:avLst/>
          </a:prstGeom>
        </p:spPr>
      </p:pic>
      <p:pic>
        <p:nvPicPr>
          <p:cNvPr id="5" name="Picture 4" descr="radiotel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1" y="3746501"/>
            <a:ext cx="3111500" cy="31115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871327" y="2523776"/>
            <a:ext cx="4970923" cy="2667349"/>
          </a:xfrm>
          <a:custGeom>
            <a:avLst/>
            <a:gdLst>
              <a:gd name="connsiteX0" fmla="*/ 38676 w 5621127"/>
              <a:gd name="connsiteY0" fmla="*/ 0 h 2829201"/>
              <a:gd name="connsiteX1" fmla="*/ 38676 w 5621127"/>
              <a:gd name="connsiteY1" fmla="*/ 289350 h 2829201"/>
              <a:gd name="connsiteX2" fmla="*/ 440610 w 5621127"/>
              <a:gd name="connsiteY2" fmla="*/ 160750 h 2829201"/>
              <a:gd name="connsiteX3" fmla="*/ 472764 w 5621127"/>
              <a:gd name="connsiteY3" fmla="*/ 546550 h 2829201"/>
              <a:gd name="connsiteX4" fmla="*/ 874698 w 5621127"/>
              <a:gd name="connsiteY4" fmla="*/ 401875 h 2829201"/>
              <a:gd name="connsiteX5" fmla="*/ 874698 w 5621127"/>
              <a:gd name="connsiteY5" fmla="*/ 771601 h 2829201"/>
              <a:gd name="connsiteX6" fmla="*/ 1292710 w 5621127"/>
              <a:gd name="connsiteY6" fmla="*/ 643000 h 2829201"/>
              <a:gd name="connsiteX7" fmla="*/ 1308787 w 5621127"/>
              <a:gd name="connsiteY7" fmla="*/ 1044876 h 2829201"/>
              <a:gd name="connsiteX8" fmla="*/ 1598180 w 5621127"/>
              <a:gd name="connsiteY8" fmla="*/ 803751 h 2829201"/>
              <a:gd name="connsiteX9" fmla="*/ 1630335 w 5621127"/>
              <a:gd name="connsiteY9" fmla="*/ 1189551 h 2829201"/>
              <a:gd name="connsiteX10" fmla="*/ 2128733 w 5621127"/>
              <a:gd name="connsiteY10" fmla="*/ 996651 h 2829201"/>
              <a:gd name="connsiteX11" fmla="*/ 2128733 w 5621127"/>
              <a:gd name="connsiteY11" fmla="*/ 1414601 h 2829201"/>
              <a:gd name="connsiteX12" fmla="*/ 2514589 w 5621127"/>
              <a:gd name="connsiteY12" fmla="*/ 1237776 h 2829201"/>
              <a:gd name="connsiteX13" fmla="*/ 2546744 w 5621127"/>
              <a:gd name="connsiteY13" fmla="*/ 1543201 h 2829201"/>
              <a:gd name="connsiteX14" fmla="*/ 2980833 w 5621127"/>
              <a:gd name="connsiteY14" fmla="*/ 1414601 h 2829201"/>
              <a:gd name="connsiteX15" fmla="*/ 2996910 w 5621127"/>
              <a:gd name="connsiteY15" fmla="*/ 1687876 h 2829201"/>
              <a:gd name="connsiteX16" fmla="*/ 3414922 w 5621127"/>
              <a:gd name="connsiteY16" fmla="*/ 1527126 h 2829201"/>
              <a:gd name="connsiteX17" fmla="*/ 3527463 w 5621127"/>
              <a:gd name="connsiteY17" fmla="*/ 1945076 h 2829201"/>
              <a:gd name="connsiteX18" fmla="*/ 3865088 w 5621127"/>
              <a:gd name="connsiteY18" fmla="*/ 1752176 h 2829201"/>
              <a:gd name="connsiteX19" fmla="*/ 3913320 w 5621127"/>
              <a:gd name="connsiteY19" fmla="*/ 2073676 h 2829201"/>
              <a:gd name="connsiteX20" fmla="*/ 4331331 w 5621127"/>
              <a:gd name="connsiteY20" fmla="*/ 1912926 h 2829201"/>
              <a:gd name="connsiteX21" fmla="*/ 4331331 w 5621127"/>
              <a:gd name="connsiteY21" fmla="*/ 2298726 h 2829201"/>
              <a:gd name="connsiteX22" fmla="*/ 4717188 w 5621127"/>
              <a:gd name="connsiteY22" fmla="*/ 2057601 h 2829201"/>
              <a:gd name="connsiteX23" fmla="*/ 4797575 w 5621127"/>
              <a:gd name="connsiteY23" fmla="*/ 2427326 h 2829201"/>
              <a:gd name="connsiteX24" fmla="*/ 5103045 w 5621127"/>
              <a:gd name="connsiteY24" fmla="*/ 2298726 h 2829201"/>
              <a:gd name="connsiteX25" fmla="*/ 5183432 w 5621127"/>
              <a:gd name="connsiteY25" fmla="*/ 2652376 h 2829201"/>
              <a:gd name="connsiteX26" fmla="*/ 5585366 w 5621127"/>
              <a:gd name="connsiteY26" fmla="*/ 2555926 h 2829201"/>
              <a:gd name="connsiteX27" fmla="*/ 5601443 w 5621127"/>
              <a:gd name="connsiteY27" fmla="*/ 2829201 h 2829201"/>
              <a:gd name="connsiteX28" fmla="*/ 5601443 w 5621127"/>
              <a:gd name="connsiteY28" fmla="*/ 2829201 h 282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21127" h="2829201">
                <a:moveTo>
                  <a:pt x="38676" y="0"/>
                </a:moveTo>
                <a:cubicBezTo>
                  <a:pt x="5181" y="131279"/>
                  <a:pt x="-28313" y="262558"/>
                  <a:pt x="38676" y="289350"/>
                </a:cubicBezTo>
                <a:cubicBezTo>
                  <a:pt x="105665" y="316142"/>
                  <a:pt x="368262" y="117883"/>
                  <a:pt x="440610" y="160750"/>
                </a:cubicBezTo>
                <a:cubicBezTo>
                  <a:pt x="512958" y="203617"/>
                  <a:pt x="400416" y="506363"/>
                  <a:pt x="472764" y="546550"/>
                </a:cubicBezTo>
                <a:cubicBezTo>
                  <a:pt x="545112" y="586737"/>
                  <a:pt x="807709" y="364367"/>
                  <a:pt x="874698" y="401875"/>
                </a:cubicBezTo>
                <a:cubicBezTo>
                  <a:pt x="941687" y="439383"/>
                  <a:pt x="805029" y="731414"/>
                  <a:pt x="874698" y="771601"/>
                </a:cubicBezTo>
                <a:cubicBezTo>
                  <a:pt x="944367" y="811788"/>
                  <a:pt x="1220362" y="597454"/>
                  <a:pt x="1292710" y="643000"/>
                </a:cubicBezTo>
                <a:cubicBezTo>
                  <a:pt x="1365058" y="688546"/>
                  <a:pt x="1257876" y="1018084"/>
                  <a:pt x="1308787" y="1044876"/>
                </a:cubicBezTo>
                <a:cubicBezTo>
                  <a:pt x="1359698" y="1071668"/>
                  <a:pt x="1544589" y="779639"/>
                  <a:pt x="1598180" y="803751"/>
                </a:cubicBezTo>
                <a:cubicBezTo>
                  <a:pt x="1651771" y="827863"/>
                  <a:pt x="1541910" y="1157401"/>
                  <a:pt x="1630335" y="1189551"/>
                </a:cubicBezTo>
                <a:cubicBezTo>
                  <a:pt x="1718760" y="1221701"/>
                  <a:pt x="2045667" y="959143"/>
                  <a:pt x="2128733" y="996651"/>
                </a:cubicBezTo>
                <a:cubicBezTo>
                  <a:pt x="2211799" y="1034159"/>
                  <a:pt x="2064424" y="1374414"/>
                  <a:pt x="2128733" y="1414601"/>
                </a:cubicBezTo>
                <a:cubicBezTo>
                  <a:pt x="2193042" y="1454788"/>
                  <a:pt x="2444921" y="1216343"/>
                  <a:pt x="2514589" y="1237776"/>
                </a:cubicBezTo>
                <a:cubicBezTo>
                  <a:pt x="2584257" y="1259209"/>
                  <a:pt x="2469037" y="1513730"/>
                  <a:pt x="2546744" y="1543201"/>
                </a:cubicBezTo>
                <a:cubicBezTo>
                  <a:pt x="2624451" y="1572672"/>
                  <a:pt x="2905805" y="1390488"/>
                  <a:pt x="2980833" y="1414601"/>
                </a:cubicBezTo>
                <a:cubicBezTo>
                  <a:pt x="3055861" y="1438714"/>
                  <a:pt x="2924562" y="1669122"/>
                  <a:pt x="2996910" y="1687876"/>
                </a:cubicBezTo>
                <a:cubicBezTo>
                  <a:pt x="3069258" y="1706630"/>
                  <a:pt x="3326497" y="1484259"/>
                  <a:pt x="3414922" y="1527126"/>
                </a:cubicBezTo>
                <a:cubicBezTo>
                  <a:pt x="3503347" y="1569993"/>
                  <a:pt x="3452435" y="1907568"/>
                  <a:pt x="3527463" y="1945076"/>
                </a:cubicBezTo>
                <a:cubicBezTo>
                  <a:pt x="3602491" y="1982584"/>
                  <a:pt x="3800779" y="1730743"/>
                  <a:pt x="3865088" y="1752176"/>
                </a:cubicBezTo>
                <a:cubicBezTo>
                  <a:pt x="3929397" y="1773609"/>
                  <a:pt x="3835613" y="2046884"/>
                  <a:pt x="3913320" y="2073676"/>
                </a:cubicBezTo>
                <a:cubicBezTo>
                  <a:pt x="3991027" y="2100468"/>
                  <a:pt x="4261663" y="1875418"/>
                  <a:pt x="4331331" y="1912926"/>
                </a:cubicBezTo>
                <a:cubicBezTo>
                  <a:pt x="4400999" y="1950434"/>
                  <a:pt x="4267022" y="2274614"/>
                  <a:pt x="4331331" y="2298726"/>
                </a:cubicBezTo>
                <a:cubicBezTo>
                  <a:pt x="4395640" y="2322838"/>
                  <a:pt x="4639481" y="2036168"/>
                  <a:pt x="4717188" y="2057601"/>
                </a:cubicBezTo>
                <a:cubicBezTo>
                  <a:pt x="4794895" y="2079034"/>
                  <a:pt x="4733266" y="2387139"/>
                  <a:pt x="4797575" y="2427326"/>
                </a:cubicBezTo>
                <a:cubicBezTo>
                  <a:pt x="4861884" y="2467513"/>
                  <a:pt x="5038735" y="2261218"/>
                  <a:pt x="5103045" y="2298726"/>
                </a:cubicBezTo>
                <a:cubicBezTo>
                  <a:pt x="5167355" y="2336234"/>
                  <a:pt x="5103045" y="2609509"/>
                  <a:pt x="5183432" y="2652376"/>
                </a:cubicBezTo>
                <a:cubicBezTo>
                  <a:pt x="5263819" y="2695243"/>
                  <a:pt x="5515698" y="2526455"/>
                  <a:pt x="5585366" y="2555926"/>
                </a:cubicBezTo>
                <a:cubicBezTo>
                  <a:pt x="5655034" y="2585397"/>
                  <a:pt x="5601443" y="2829201"/>
                  <a:pt x="5601443" y="2829201"/>
                </a:cubicBezTo>
                <a:lnTo>
                  <a:pt x="5601443" y="2829201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621752">
            <a:off x="2167643" y="1996013"/>
            <a:ext cx="1407367" cy="1055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60875" y="1168750"/>
            <a:ext cx="4254500" cy="95410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101 Objects observed using the HCO+ J 1-0 transition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32660" y="4526735"/>
            <a:ext cx="472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 1-0 transition traces densities of ~10</a:t>
            </a:r>
            <a:r>
              <a:rPr lang="en-US" baseline="30000" dirty="0" smtClean="0"/>
              <a:t>3</a:t>
            </a:r>
            <a:r>
              <a:rPr lang="en-US" dirty="0" smtClean="0"/>
              <a:t> /cm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7218" y="5052567"/>
            <a:ext cx="4697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~60 </a:t>
            </a:r>
            <a:r>
              <a:rPr lang="en-US" dirty="0" err="1" smtClean="0"/>
              <a:t>mins</a:t>
            </a:r>
            <a:r>
              <a:rPr lang="en-US" dirty="0" smtClean="0"/>
              <a:t> of integration per source</a:t>
            </a:r>
          </a:p>
          <a:p>
            <a:r>
              <a:rPr lang="en-US" dirty="0" smtClean="0"/>
              <a:t>~30 </a:t>
            </a:r>
            <a:r>
              <a:rPr lang="en-US" dirty="0" err="1" smtClean="0"/>
              <a:t>mins</a:t>
            </a:r>
            <a:r>
              <a:rPr lang="en-US" dirty="0" smtClean="0"/>
              <a:t> pointed at the source</a:t>
            </a:r>
          </a:p>
          <a:p>
            <a:r>
              <a:rPr lang="en-US" dirty="0" smtClean="0"/>
              <a:t>~30 </a:t>
            </a:r>
            <a:r>
              <a:rPr lang="en-US" dirty="0" err="1" smtClean="0"/>
              <a:t>mins</a:t>
            </a:r>
            <a:r>
              <a:rPr lang="en-US" dirty="0" smtClean="0"/>
              <a:t> pointed at an OFF 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5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17 at 5.38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532" y="23246299"/>
            <a:ext cx="3092184" cy="5623152"/>
          </a:xfrm>
          <a:prstGeom prst="rect">
            <a:avLst/>
          </a:prstGeom>
        </p:spPr>
      </p:pic>
      <p:pic>
        <p:nvPicPr>
          <p:cNvPr id="5" name="Picture 4" descr="InfallBlueAsymmetry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54"/>
          <a:stretch/>
        </p:blipFill>
        <p:spPr>
          <a:xfrm>
            <a:off x="419774" y="1170215"/>
            <a:ext cx="8251867" cy="4767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3000" y="6350000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Smith Et. Al. (2012)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4949" y="360198"/>
            <a:ext cx="621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Theory behind blue asymmetry profile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579252" y="2768027"/>
            <a:ext cx="34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1594" y="2768027"/>
            <a:ext cx="34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0504" y="2735761"/>
            <a:ext cx="34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63238" y="2735761"/>
            <a:ext cx="34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0024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17 at 5.38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532" y="23246299"/>
            <a:ext cx="3092184" cy="5623152"/>
          </a:xfrm>
          <a:prstGeom prst="rect">
            <a:avLst/>
          </a:prstGeom>
        </p:spPr>
      </p:pic>
      <p:pic>
        <p:nvPicPr>
          <p:cNvPr id="5" name="Picture 4" descr="InfallBlueAsymmetry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54"/>
          <a:stretch/>
        </p:blipFill>
        <p:spPr>
          <a:xfrm>
            <a:off x="419774" y="1170215"/>
            <a:ext cx="8251867" cy="4767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3000" y="6350000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Smith Et. Al. (2012)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4949" y="360198"/>
            <a:ext cx="621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Theory behind blue asymmetry profile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459" y="1170215"/>
            <a:ext cx="1101216" cy="48311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172" y="1170216"/>
            <a:ext cx="935512" cy="4831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729" y="1170216"/>
            <a:ext cx="935512" cy="4831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561" y="1161318"/>
            <a:ext cx="1267529" cy="48400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9252" y="2768027"/>
            <a:ext cx="34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1594" y="2768027"/>
            <a:ext cx="34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0504" y="2735761"/>
            <a:ext cx="34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63238" y="2735761"/>
            <a:ext cx="34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52283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fallBlueAsymmetry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80"/>
          <a:stretch/>
        </p:blipFill>
        <p:spPr>
          <a:xfrm>
            <a:off x="838867" y="995599"/>
            <a:ext cx="7466267" cy="4866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3000" y="6350000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Smith Et. Al. (2012)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4949" y="360198"/>
            <a:ext cx="621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Theory behind blue asymmetry profile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552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7552</TotalTime>
  <Words>611</Words>
  <Application>Microsoft Macintosh PowerPoint</Application>
  <PresentationFormat>On-screen Show (4:3)</PresentationFormat>
  <Paragraphs>103</Paragraphs>
  <Slides>15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What’s up with massive star formation?</vt:lpstr>
      <vt:lpstr>PowerPoint Presentation</vt:lpstr>
      <vt:lpstr>PowerPoint Presentation</vt:lpstr>
      <vt:lpstr>PowerPoint Presentation</vt:lpstr>
      <vt:lpstr>PowerPoint Presentation</vt:lpstr>
      <vt:lpstr>Representing Asymmetry Numerically</vt:lpstr>
      <vt:lpstr>PowerPoint Presentation</vt:lpstr>
      <vt:lpstr>Best Candidates Follow-up</vt:lpstr>
      <vt:lpstr>Results</vt:lpstr>
      <vt:lpstr>Thanks to Astronomy Club! </vt:lpstr>
      <vt:lpstr>Special thanks to: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Survey of Dense Cores Searching for Infall Motion</dc:title>
  <dc:creator>Jenny Calahan</dc:creator>
  <cp:lastModifiedBy>Jenny Calahan</cp:lastModifiedBy>
  <cp:revision>88</cp:revision>
  <cp:lastPrinted>2016-03-29T14:07:08Z</cp:lastPrinted>
  <dcterms:created xsi:type="dcterms:W3CDTF">2016-03-23T22:18:20Z</dcterms:created>
  <dcterms:modified xsi:type="dcterms:W3CDTF">2018-03-28T17:17:39Z</dcterms:modified>
</cp:coreProperties>
</file>